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75" r:id="rId8"/>
    <p:sldId id="276" r:id="rId9"/>
    <p:sldId id="277" r:id="rId10"/>
    <p:sldId id="278" r:id="rId11"/>
    <p:sldId id="265" r:id="rId12"/>
    <p:sldId id="266" r:id="rId13"/>
    <p:sldId id="268" r:id="rId14"/>
    <p:sldId id="269" r:id="rId15"/>
    <p:sldId id="270" r:id="rId16"/>
    <p:sldId id="271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7"/>
    <p:restoredTop sz="94005"/>
  </p:normalViewPr>
  <p:slideViewPr>
    <p:cSldViewPr snapToGrid="0">
      <p:cViewPr>
        <p:scale>
          <a:sx n="57" d="100"/>
          <a:sy n="57" d="100"/>
        </p:scale>
        <p:origin x="1696" y="1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557D1-6415-7C46-8059-C44A3C5C32B1}" type="datetimeFigureOut">
              <a:rPr lang="en-US" smtClean="0"/>
              <a:t>5/22/24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CDD70E-B2D5-684D-93D2-BF7F8654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51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</a:rPr>
              <a:t>Wilson MG, Pandey S. Pseudomonas aeruginosa. [Updated 2023 Aug 8]. In: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Courier New" panose="02070309020205020404" pitchFamily="49" charset="0"/>
              </a:rPr>
              <a:t>StatPearls</a:t>
            </a:r>
            <a:r>
              <a:rPr lang="en-US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</a:rPr>
              <a:t> [Internet]. Treasure Island (FL):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Courier New" panose="02070309020205020404" pitchFamily="49" charset="0"/>
              </a:rPr>
              <a:t>StatPearls</a:t>
            </a:r>
            <a:r>
              <a:rPr lang="en-US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</a:rPr>
              <a:t> Publishing; 2024 Jan-. Available from: https://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Courier New" panose="02070309020205020404" pitchFamily="49" charset="0"/>
              </a:rPr>
              <a:t>www.ncbi.nlm.nih.gov</a:t>
            </a:r>
            <a:r>
              <a:rPr lang="en-US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</a:rPr>
              <a:t>/books/NBK557831/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DD70E-B2D5-684D-93D2-BF7F865498C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13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DD70E-B2D5-684D-93D2-BF7F865498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149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Table. Estimates of Evolutionary Divergence between Sequences</a:t>
            </a:r>
            <a:endParaRPr lang="en-US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number of amino acid substitutions per site from between sequences are shown. Analyses were conducted using the Poisson correction model [1]. This analysis involved 4 amino acid sequences. All ambiguous positions were removed for each sequence pair (pairwise deletion option). There were a total of 1046 positions in the final dataset. Evolutionary analyses were conducted in MEGA11 [2][3]</a:t>
            </a:r>
            <a:endParaRPr lang="en-US" b="0" dirty="0">
              <a:effectLst/>
            </a:endParaRPr>
          </a:p>
          <a:p>
            <a:pPr indent="-114300" rtl="0">
              <a:spcBef>
                <a:spcPts val="200"/>
              </a:spcBef>
              <a:spcAft>
                <a:spcPts val="200"/>
              </a:spcAft>
            </a:pPr>
            <a:br>
              <a:rPr lang="en-US" b="0" dirty="0">
                <a:effectLst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Zuckerkandl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E. and Pauling L. (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1965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). Evolutionary divergence and convergence in proteins. Edited in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Evolving Genes and Proteins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by V. Bryson and H.J. Vogel, pp. 97-166. Academic Press, New York.</a:t>
            </a:r>
            <a:endParaRPr lang="en-US" b="0" dirty="0">
              <a:effectLst/>
            </a:endParaRPr>
          </a:p>
          <a:p>
            <a:pPr indent="-114300" rtl="0">
              <a:spcBef>
                <a:spcPts val="200"/>
              </a:spcBef>
              <a:spcAft>
                <a:spcPts val="2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 Tamura K.,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Stecher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G., and Kumar S. (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2021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). MEGA 11: Molecular Evolutionary Genetics Analysis Version 11.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Molecular Biology and Evolution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https://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doi.org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/10.1093/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molbev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/msab120.</a:t>
            </a:r>
            <a:endParaRPr lang="en-US" b="0" dirty="0">
              <a:effectLst/>
            </a:endParaRPr>
          </a:p>
          <a:p>
            <a:pPr indent="-114300" rtl="0">
              <a:spcBef>
                <a:spcPts val="200"/>
              </a:spcBef>
              <a:spcAft>
                <a:spcPts val="2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Stecher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G., Tamura K., and Kumar S. (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2020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). Molecular Evolutionary Genetics Analysis (MEGA) for macOS.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Molecular Biology and Evolution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37:1237-1239.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DD70E-B2D5-684D-93D2-BF7F865498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48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DD70E-B2D5-684D-93D2-BF7F865498C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1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A6A2-24BF-F897-B679-61734F7EF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5391E-1BD6-6A95-7C48-0EC994AB60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252D5-2046-E8A2-6502-91EE0EF02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77890-9906-EDD7-F20F-D861D500D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1997E-EFAB-482A-2B55-380CCDC1C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00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E64D3-E1D0-EA23-943B-77C8D9DD4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45FDDC-41F1-AAF8-3356-D3E34C33F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0BB00-9107-37CB-8625-3C658C138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92A7E-19BA-B1FD-6F9D-CD24A4E6A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E6D56-D053-39B1-C63D-E4A5F63C5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14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64D51F-54AD-DF6F-FCC1-28801F7DCB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69A630-2285-C675-116B-305F3F99AE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8156C-DC81-10D4-E9A8-DC0D31505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DB104-D173-1F55-8D01-FA9557360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39863-BE2D-51AF-5532-EB98D2F06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38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6EB45-421E-8DB7-5DC1-1FA35526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CEAD5-7E85-0206-213A-409B6856F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D57D4-1CA0-E438-AD47-C1930C5E2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6B50-DABA-1175-A965-915925BA4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29BD7-9EA1-B7BF-341C-05298BCF9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85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BCEF6-7CEE-AEBC-F603-561FD013D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80387-EA86-DF92-31E0-E1477FCBB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90332-5934-C16B-E1AF-C533BD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843FF-AA7C-3994-D8B0-C9107944D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E8ED5-D16C-A043-9F62-2CCB027C0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62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F52C3-C0F6-CF38-8519-97D80411F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77798-2486-7878-6349-C3E5A9F5D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01C000-6FBC-D915-FF7F-A6E00DEC70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DDFE23-C3A2-5F49-FC43-8D53D568F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7AD005-34F8-915B-DF17-1479DF6B0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5CF68-476B-604A-E291-6C94230EF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930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EFEA7-F36A-CBC5-2C71-5C9ACEBF3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1C3EE-92F1-D3A9-1D6C-E2ACC843C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559856-649E-4DFB-C46B-417E53BA9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221349-0DD5-447E-1A20-C26044320B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8202C4-591A-D5E6-EEAA-393D1567B7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B33524-38FE-BC4F-794A-7690A4E0D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FBEE3-22E4-26F9-FD6D-12EE55D9A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DD0CDE-B961-3905-2936-DA0FA7D43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17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7B6E5-7967-4DA1-6A5D-0F14324F1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9064B2-4D25-2F0D-3A17-7503FA0D5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8AFEA-7176-AA16-143C-151066698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9C7B6-1D17-2712-FCD6-C93B28680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59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A3E44D-2A8D-F946-40FB-8EE9CAF5E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1997E9-E388-0892-9AE9-D9F144EF3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596E8-9618-8126-19F5-80D5A305E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632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BA627-E34C-B9E0-1291-8E355B5F1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C5403-8EFD-55FC-100D-650158203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E92078-A1D8-07C9-2EE3-613ECC55B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108195-222F-E8E7-CA44-7C31315BC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6E5EB-A930-7047-DA55-3B433E895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9F37F1-27ED-66B7-C93F-B18B44803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84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3D2C4-67DE-0C72-5EFC-DB42ABDB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84D4E6-8503-FDD8-820F-97CBAAB22F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8659FF-B877-B454-CA58-6806FD1E5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1198D8-47E8-86CF-185F-7C5807519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C9B8C-8B91-FE8B-609F-E78896F81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7BB16-9549-0C62-7278-C1C50065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54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85962E-7935-6A76-DE34-FEEEBD1CA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D1FAD-9BAC-E872-F7F1-2DAF66914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AEA0B-AE3C-8130-EADF-80AC5C2B46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4A306F-9459-A446-B434-09F0A267C17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AC81E-ADFA-8FFE-9A44-AEB846928C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23D1D-DBE5-EDC7-CF93-2E586A692B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9C3922-FF99-884D-BC36-0439B8C1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00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E98128-0DCC-B9FD-24A5-980D71DD5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Multiple Sequence Alignment of the </a:t>
            </a:r>
            <a:r>
              <a:rPr lang="en-US" sz="4800" dirty="0" err="1">
                <a:solidFill>
                  <a:srgbClr val="FFFFFF"/>
                </a:solidFill>
                <a:latin typeface="Neue Haas Grotesk Text Pro" panose="020B0504020202020204" pitchFamily="34" charset="77"/>
              </a:rPr>
              <a:t>mexB</a:t>
            </a:r>
            <a:r>
              <a:rPr lang="en-US" sz="48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 gene in </a:t>
            </a:r>
            <a:r>
              <a:rPr lang="en-US" sz="4800" i="1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Pseudomonas aeruginosa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876561-5D97-069D-281C-96FFAFB28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 dirty="0">
                <a:latin typeface="Neue Haas Grotesk Text Pro" panose="020B0504020202020204" pitchFamily="34" charset="77"/>
              </a:rPr>
              <a:t>Ally Watkins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300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792B7D4-C33F-BDFA-6EA4-C5D15A3112BC}"/>
              </a:ext>
            </a:extLst>
          </p:cNvPr>
          <p:cNvSpPr txBox="1">
            <a:spLocks/>
          </p:cNvSpPr>
          <p:nvPr/>
        </p:nvSpPr>
        <p:spPr>
          <a:xfrm>
            <a:off x="458372" y="5294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Neue Haas Grotesk Text Pro" panose="020B0504020202020204" pitchFamily="34" charset="77"/>
              </a:rPr>
              <a:t>T-Coffee Alignments 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8AF6E2C-A741-E566-5D32-6DC8E54161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31" b="50000"/>
          <a:stretch/>
        </p:blipFill>
        <p:spPr bwMode="auto">
          <a:xfrm>
            <a:off x="5466213" y="1459043"/>
            <a:ext cx="3295352" cy="481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927ADB-F834-3063-BB54-EB3056D710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99" r="4231" b="2555"/>
          <a:stretch/>
        </p:blipFill>
        <p:spPr bwMode="auto">
          <a:xfrm>
            <a:off x="8862087" y="2128604"/>
            <a:ext cx="3295352" cy="457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81F3E4-81B7-87FB-E8E8-80A60E80319C}"/>
              </a:ext>
            </a:extLst>
          </p:cNvPr>
          <p:cNvSpPr txBox="1">
            <a:spLocks/>
          </p:cNvSpPr>
          <p:nvPr/>
        </p:nvSpPr>
        <p:spPr>
          <a:xfrm>
            <a:off x="585562" y="1531710"/>
            <a:ext cx="49311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Neue Haas Grotesk Text Pro" panose="020B0504020202020204" pitchFamily="34" charset="77"/>
              </a:rPr>
              <a:t>High level of agreement for protein alignment </a:t>
            </a:r>
          </a:p>
          <a:p>
            <a:pPr lvl="1"/>
            <a:r>
              <a:rPr lang="en-US" dirty="0">
                <a:latin typeface="Neue Haas Grotesk Text Pro" panose="020B0504020202020204" pitchFamily="34" charset="77"/>
              </a:rPr>
              <a:t>All results score = 99</a:t>
            </a:r>
          </a:p>
          <a:p>
            <a:r>
              <a:rPr lang="en-US" dirty="0">
                <a:latin typeface="Neue Haas Grotesk Text Pro" panose="020B0504020202020204" pitchFamily="34" charset="77"/>
              </a:rPr>
              <a:t>Protein is conserved across species  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504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48BB0-6257-C4BE-1722-63D082448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Neue Haas Grotesk Text Pro" panose="020B0504020202020204" pitchFamily="34" charset="77"/>
              </a:rPr>
              <a:t>Visualizing Protein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9C6C0-0FDD-0622-A29F-3D5E9ED1A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>
                <a:latin typeface="Neue Haas Grotesk Text Pro" panose="020B0504020202020204" pitchFamily="34" charset="77"/>
              </a:rPr>
              <a:t>Output files downloaded from T-Coffee</a:t>
            </a:r>
          </a:p>
          <a:p>
            <a:r>
              <a:rPr lang="en-US" sz="2000" dirty="0" err="1">
                <a:latin typeface="Neue Haas Grotesk Text Pro" panose="020B0504020202020204" pitchFamily="34" charset="77"/>
              </a:rPr>
              <a:t>Result.fasta_aln</a:t>
            </a:r>
            <a:r>
              <a:rPr lang="en-US" sz="2000" dirty="0">
                <a:latin typeface="Neue Haas Grotesk Text Pro" panose="020B0504020202020204" pitchFamily="34" charset="77"/>
              </a:rPr>
              <a:t> file opened in </a:t>
            </a:r>
            <a:r>
              <a:rPr lang="en-US" sz="2000" dirty="0" err="1">
                <a:latin typeface="Neue Haas Grotesk Text Pro" panose="020B0504020202020204" pitchFamily="34" charset="77"/>
              </a:rPr>
              <a:t>boxshade</a:t>
            </a:r>
            <a:r>
              <a:rPr lang="en-US" sz="2000" dirty="0">
                <a:latin typeface="Neue Haas Grotesk Text Pro" panose="020B0504020202020204" pitchFamily="34" charset="77"/>
              </a:rPr>
              <a:t> to generate high quality output of MSA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Red = Different from consensus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Green = Identical to consensus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Yellow = Similar to the consensus</a:t>
            </a:r>
          </a:p>
          <a:p>
            <a:endParaRPr lang="en-US" sz="2000" dirty="0"/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976A665-394D-9846-75BB-D815D55CD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4" t="9931" r="57192" b="5324"/>
          <a:stretch/>
        </p:blipFill>
        <p:spPr bwMode="auto">
          <a:xfrm>
            <a:off x="6596174" y="0"/>
            <a:ext cx="5138626" cy="6971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8945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B3529-63E8-14A9-0E8C-A3039961D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Creating .mas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A53CD-DB73-B8AD-1728-2274BB6C5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en-US" sz="2000" dirty="0">
                <a:latin typeface="Neue Haas Grotesk Text Pro" panose="020B0504020202020204" pitchFamily="34" charset="77"/>
              </a:rPr>
              <a:t>MEGA Alignment Sequence file = .mas file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Alignment created on MEGA using protein .</a:t>
            </a:r>
            <a:r>
              <a:rPr lang="en-US" sz="2000" dirty="0" err="1">
                <a:latin typeface="Neue Haas Grotesk Text Pro" panose="020B0504020202020204" pitchFamily="34" charset="77"/>
              </a:rPr>
              <a:t>fas</a:t>
            </a:r>
            <a:r>
              <a:rPr lang="en-US" sz="2000" dirty="0">
                <a:latin typeface="Neue Haas Grotesk Text Pro" panose="020B0504020202020204" pitchFamily="34" charset="77"/>
              </a:rPr>
              <a:t> file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Results downloaded as .mas file 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This file is used on MEGA to create pairwise distance and phylogenetic trees</a:t>
            </a:r>
          </a:p>
        </p:txBody>
      </p:sp>
    </p:spTree>
    <p:extLst>
      <p:ext uri="{BB962C8B-B14F-4D97-AF65-F5344CB8AC3E}">
        <p14:creationId xmlns:p14="http://schemas.microsoft.com/office/powerpoint/2010/main" val="198894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ED1881-D5E4-52CB-EC58-66C626DA1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Pairwise Distances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640D3-2B35-928D-BAE5-347DEE17AD81}"/>
              </a:ext>
            </a:extLst>
          </p:cNvPr>
          <p:cNvSpPr>
            <a:spLocks/>
          </p:cNvSpPr>
          <p:nvPr/>
        </p:nvSpPr>
        <p:spPr>
          <a:xfrm>
            <a:off x="1689562" y="3730648"/>
            <a:ext cx="8836816" cy="25747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 defTabSz="76809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Estimation of evolutionary divergence between sequences </a:t>
            </a:r>
          </a:p>
          <a:p>
            <a:pPr marL="285750" indent="-285750" defTabSz="76809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Number corresponds with differences in amino acid sequences </a:t>
            </a:r>
          </a:p>
          <a:p>
            <a:pPr marL="285750" indent="-285750" defTabSz="76809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Pseudomonas aeruginosa and </a:t>
            </a:r>
            <a:r>
              <a:rPr lang="en-US" i="1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Enterobacter cloacae </a:t>
            </a:r>
            <a:r>
              <a:rPr lang="en-US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are most closely related </a:t>
            </a:r>
          </a:p>
          <a:p>
            <a:pPr marL="285750" indent="-285750" defTabSz="76809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Acinetobacter </a:t>
            </a:r>
            <a:r>
              <a:rPr lang="en-US" i="1" kern="1200" dirty="0" err="1">
                <a:solidFill>
                  <a:schemeClr val="tx1"/>
                </a:solidFill>
                <a:latin typeface="Neue Haas Grotesk Text Pro" panose="020B0504020202020204" pitchFamily="34" charset="77"/>
              </a:rPr>
              <a:t>baumannii</a:t>
            </a:r>
            <a:r>
              <a:rPr lang="en-US" i="1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 </a:t>
            </a:r>
            <a:r>
              <a:rPr lang="en-US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and </a:t>
            </a:r>
            <a:r>
              <a:rPr lang="en-US" i="1" kern="1200" dirty="0" err="1">
                <a:solidFill>
                  <a:schemeClr val="tx1"/>
                </a:solidFill>
                <a:latin typeface="Neue Haas Grotesk Text Pro" panose="020B0504020202020204" pitchFamily="34" charset="77"/>
              </a:rPr>
              <a:t>Cupriavidus</a:t>
            </a:r>
            <a:r>
              <a:rPr lang="en-US" i="1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 </a:t>
            </a:r>
            <a:r>
              <a:rPr lang="en-US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are least closely related </a:t>
            </a:r>
            <a:endParaRPr lang="en-US" dirty="0">
              <a:latin typeface="Neue Haas Grotesk Text Pro" panose="020B0504020202020204" pitchFamily="34" charset="77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274DDED-A026-78FB-8251-0D375D3635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80"/>
          <a:stretch/>
        </p:blipFill>
        <p:spPr bwMode="auto">
          <a:xfrm>
            <a:off x="2256108" y="2112579"/>
            <a:ext cx="8270270" cy="141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5-Point Star 3">
            <a:extLst>
              <a:ext uri="{FF2B5EF4-FFF2-40B4-BE49-F238E27FC236}">
                <a16:creationId xmlns:a16="http://schemas.microsoft.com/office/drawing/2014/main" id="{C7E654A5-C419-6ECB-F59D-76FD7A7EC785}"/>
              </a:ext>
            </a:extLst>
          </p:cNvPr>
          <p:cNvSpPr/>
          <p:nvPr/>
        </p:nvSpPr>
        <p:spPr>
          <a:xfrm>
            <a:off x="4944489" y="2953015"/>
            <a:ext cx="260481" cy="273505"/>
          </a:xfrm>
          <a:prstGeom prst="star5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5-Point Star 5">
            <a:extLst>
              <a:ext uri="{FF2B5EF4-FFF2-40B4-BE49-F238E27FC236}">
                <a16:creationId xmlns:a16="http://schemas.microsoft.com/office/drawing/2014/main" id="{91446137-21BC-0B31-97F6-22655E9985A7}"/>
              </a:ext>
            </a:extLst>
          </p:cNvPr>
          <p:cNvSpPr/>
          <p:nvPr/>
        </p:nvSpPr>
        <p:spPr>
          <a:xfrm>
            <a:off x="6997948" y="3226520"/>
            <a:ext cx="273505" cy="273505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14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9" name="Rectangle 5128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1" name="Rectangle 5130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3" name="Rectangle 5132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35" name="Freeform: Shape 5134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37" name="Rectangle 5136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C59AC-25A5-D4BC-F313-F973971BC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Minimum Evolution Tree: Bootstrap 500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CDBEAF-D595-6B43-97F5-49C8117E3F5A}"/>
              </a:ext>
            </a:extLst>
          </p:cNvPr>
          <p:cNvSpPr txBox="1">
            <a:spLocks/>
          </p:cNvSpPr>
          <p:nvPr/>
        </p:nvSpPr>
        <p:spPr>
          <a:xfrm>
            <a:off x="4581727" y="649480"/>
            <a:ext cx="3025303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Neue Haas Grotesk Text Pro" panose="020B0504020202020204" pitchFamily="34" charset="77"/>
              </a:rPr>
              <a:t>Tree created that minimizes amino acid changes  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Good option for only 4 taxa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Bootstrap score &gt; 70 indicates tree is well supported </a:t>
            </a:r>
          </a:p>
          <a:p>
            <a:endParaRPr lang="en-US" sz="20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4B3412B-2B95-CD8B-9393-ACF6F7A9A7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2" t="14356"/>
          <a:stretch/>
        </p:blipFill>
        <p:spPr bwMode="auto">
          <a:xfrm>
            <a:off x="8109502" y="1876687"/>
            <a:ext cx="3615776" cy="311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6764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3" name="Rectangle 6152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5" name="Rectangle 6154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7" name="Rectangle 6156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9" name="Rectangle 6158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61" name="Freeform: Shape 6160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163" name="Rectangle 6162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9848BC-5A79-7E55-BE08-4A2CE87C0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Neighbor Joining Tree: Bootstrap = 500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49F25-D7FB-0323-2C49-DFCAE7851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3025303" cy="5546047"/>
          </a:xfrm>
        </p:spPr>
        <p:txBody>
          <a:bodyPr anchor="ctr">
            <a:normAutofit/>
          </a:bodyPr>
          <a:lstStyle/>
          <a:p>
            <a:r>
              <a:rPr lang="en-US" sz="2000" dirty="0">
                <a:latin typeface="Neue Haas Grotesk Text Pro" panose="020B0504020202020204" pitchFamily="34" charset="77"/>
              </a:rPr>
              <a:t>Based on pairwise distances 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Can help choose between differing trees trees 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Bootstrap score &gt; 70 indicates tree is stat well supported</a:t>
            </a:r>
          </a:p>
          <a:p>
            <a:endParaRPr lang="en-US" sz="2000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B3B3A651-482C-665E-67DC-6E5826B85A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3" t="6682" r="6150"/>
          <a:stretch/>
        </p:blipFill>
        <p:spPr bwMode="auto">
          <a:xfrm>
            <a:off x="8109502" y="1573919"/>
            <a:ext cx="3615776" cy="372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063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1" name="Rectangle 820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3" name="Rectangle 820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5" name="Rectangle 820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7" name="Rectangle 820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09" name="Freeform: Shape 820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211" name="Rectangle 821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9848BC-5A79-7E55-BE08-4A2CE87C0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Maximum Likelihood Tree: Bootstrap = 500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49F25-D7FB-0323-2C49-DFCAE7851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3025303" cy="5546047"/>
          </a:xfrm>
        </p:spPr>
        <p:txBody>
          <a:bodyPr anchor="ctr">
            <a:normAutofit/>
          </a:bodyPr>
          <a:lstStyle/>
          <a:p>
            <a:r>
              <a:rPr lang="en-US" sz="2000" dirty="0">
                <a:latin typeface="Neue Haas Grotesk Text Pro" panose="020B0504020202020204" pitchFamily="34" charset="77"/>
              </a:rPr>
              <a:t>Considers all available data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Computationally intensive, but worked for 4 taxa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Bootstrap score &lt; 50 indicates tree is unresolved</a:t>
            </a:r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A241E591-08B0-0242-7D5A-1D5AC710B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09502" y="1693396"/>
            <a:ext cx="3615776" cy="348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6159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7B738D-F127-99A0-0C9C-D1BE6B48D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2" y="891652"/>
            <a:ext cx="4412021" cy="30307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757719C-360C-8491-5D1B-EA83B22323EB}"/>
              </a:ext>
            </a:extLst>
          </p:cNvPr>
          <p:cNvSpPr txBox="1">
            <a:spLocks/>
          </p:cNvSpPr>
          <p:nvPr/>
        </p:nvSpPr>
        <p:spPr>
          <a:xfrm>
            <a:off x="945791" y="4745317"/>
            <a:ext cx="4126272" cy="137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400" i="1" kern="1200" dirty="0" err="1">
                <a:solidFill>
                  <a:srgbClr val="FFFFFF"/>
                </a:solidFill>
                <a:latin typeface="Neue Haas Grotesk Text Pro" panose="020B0504020202020204" pitchFamily="34" charset="77"/>
              </a:rPr>
              <a:t>Cupriavidus</a:t>
            </a:r>
            <a:r>
              <a:rPr lang="en-US" sz="2400" i="1" kern="12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 </a:t>
            </a:r>
            <a:r>
              <a:rPr lang="en-US" sz="2400" kern="12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was only one on </a:t>
            </a:r>
            <a:r>
              <a:rPr lang="en-US" sz="2400" kern="1200" dirty="0" err="1">
                <a:solidFill>
                  <a:srgbClr val="FFFFFF"/>
                </a:solidFill>
                <a:latin typeface="Neue Haas Grotesk Text Pro" panose="020B0504020202020204" pitchFamily="34" charset="77"/>
              </a:rPr>
              <a:t>boxshade</a:t>
            </a:r>
            <a:r>
              <a:rPr lang="en-US" sz="2400" kern="12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 that ever did not match the consensus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1884EA3-ED39-4FFE-F702-81450723AE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4" t="9931" r="57192" b="5324"/>
          <a:stretch/>
        </p:blipFill>
        <p:spPr bwMode="auto">
          <a:xfrm>
            <a:off x="6356196" y="-44422"/>
            <a:ext cx="5152414" cy="698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1121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D3570-3AB0-5643-0366-F9029E2C8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47514-23CF-4C67-3D98-8994326D0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000" dirty="0">
                <a:latin typeface="Neue Haas Grotesk Text Pro" panose="020B0504020202020204" pitchFamily="34" charset="77"/>
              </a:rPr>
              <a:t>Multidrug resistance protein </a:t>
            </a:r>
            <a:r>
              <a:rPr lang="en-US" sz="2000" dirty="0" err="1">
                <a:latin typeface="Neue Haas Grotesk Text Pro" panose="020B0504020202020204" pitchFamily="34" charset="77"/>
              </a:rPr>
              <a:t>MexB</a:t>
            </a:r>
            <a:r>
              <a:rPr lang="en-US" sz="2000" dirty="0">
                <a:latin typeface="Neue Haas Grotesk Text Pro" panose="020B0504020202020204" pitchFamily="34" charset="77"/>
              </a:rPr>
              <a:t> is highly similar between </a:t>
            </a:r>
          </a:p>
          <a:p>
            <a:pPr lvl="1"/>
            <a:r>
              <a:rPr lang="en-US" sz="2000" i="1" dirty="0">
                <a:latin typeface="Neue Haas Grotesk Text Pro" panose="020B0504020202020204" pitchFamily="34" charset="77"/>
              </a:rPr>
              <a:t>Pseudomonas </a:t>
            </a:r>
            <a:r>
              <a:rPr lang="en-US" sz="2000" i="1" dirty="0" err="1">
                <a:latin typeface="Neue Haas Grotesk Text Pro" panose="020B0504020202020204" pitchFamily="34" charset="77"/>
              </a:rPr>
              <a:t>aurigonosa</a:t>
            </a:r>
            <a:endParaRPr lang="en-US" sz="2000" i="1" dirty="0">
              <a:latin typeface="Neue Haas Grotesk Text Pro" panose="020B0504020202020204" pitchFamily="34" charset="77"/>
            </a:endParaRPr>
          </a:p>
          <a:p>
            <a:pPr lvl="1"/>
            <a:r>
              <a:rPr lang="en-US" sz="2000" i="1" dirty="0">
                <a:latin typeface="Neue Haas Grotesk Text Pro" panose="020B0504020202020204" pitchFamily="34" charset="77"/>
              </a:rPr>
              <a:t>Acinetobacter </a:t>
            </a:r>
            <a:r>
              <a:rPr lang="en-US" sz="2000" i="1" dirty="0" err="1">
                <a:latin typeface="Neue Haas Grotesk Text Pro" panose="020B0504020202020204" pitchFamily="34" charset="77"/>
              </a:rPr>
              <a:t>baumannii</a:t>
            </a:r>
            <a:endParaRPr lang="en-US" sz="2000" i="1" dirty="0">
              <a:latin typeface="Neue Haas Grotesk Text Pro" panose="020B0504020202020204" pitchFamily="34" charset="77"/>
            </a:endParaRPr>
          </a:p>
          <a:p>
            <a:pPr lvl="1"/>
            <a:r>
              <a:rPr lang="en-US" sz="2000" i="1" dirty="0">
                <a:latin typeface="Neue Haas Grotesk Text Pro" panose="020B0504020202020204" pitchFamily="34" charset="77"/>
              </a:rPr>
              <a:t>Enterobacter cloacae</a:t>
            </a:r>
          </a:p>
          <a:p>
            <a:r>
              <a:rPr lang="en-US" sz="2000" dirty="0" err="1">
                <a:latin typeface="Neue Haas Grotesk Text Pro" panose="020B0504020202020204" pitchFamily="34" charset="77"/>
              </a:rPr>
              <a:t>MexB</a:t>
            </a:r>
            <a:r>
              <a:rPr lang="en-US" sz="2000" dirty="0">
                <a:latin typeface="Neue Haas Grotesk Text Pro" panose="020B0504020202020204" pitchFamily="34" charset="77"/>
              </a:rPr>
              <a:t> is present with slight differences in amino acid sequence in </a:t>
            </a:r>
            <a:r>
              <a:rPr lang="en-US" sz="2000" i="1" dirty="0" err="1">
                <a:latin typeface="Neue Haas Grotesk Text Pro" panose="020B0504020202020204" pitchFamily="34" charset="77"/>
              </a:rPr>
              <a:t>Cupriavidus</a:t>
            </a:r>
            <a:endParaRPr lang="en-US" sz="2000" i="1" dirty="0">
              <a:latin typeface="Neue Haas Grotesk Text Pro" panose="020B0504020202020204" pitchFamily="34" charset="77"/>
            </a:endParaRPr>
          </a:p>
          <a:p>
            <a:r>
              <a:rPr lang="en-US" sz="2000" dirty="0">
                <a:latin typeface="Neue Haas Grotesk Text Pro" panose="020B0504020202020204" pitchFamily="34" charset="77"/>
              </a:rPr>
              <a:t>The gene </a:t>
            </a:r>
            <a:r>
              <a:rPr lang="en-US" sz="2000" dirty="0" err="1">
                <a:latin typeface="Neue Haas Grotesk Text Pro" panose="020B0504020202020204" pitchFamily="34" charset="77"/>
              </a:rPr>
              <a:t>mexB</a:t>
            </a:r>
            <a:r>
              <a:rPr lang="en-US" sz="2000" dirty="0">
                <a:latin typeface="Neue Haas Grotesk Text Pro" panose="020B0504020202020204" pitchFamily="34" charset="77"/>
              </a:rPr>
              <a:t> is conserved across all 4 species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Differences in nucleotide sequence -&gt; same protein product 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Differences could be helpful to decipher evolutionary relationships 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The protein must have functional importance in resistance</a:t>
            </a:r>
          </a:p>
        </p:txBody>
      </p:sp>
    </p:spTree>
    <p:extLst>
      <p:ext uri="{BB962C8B-B14F-4D97-AF65-F5344CB8AC3E}">
        <p14:creationId xmlns:p14="http://schemas.microsoft.com/office/powerpoint/2010/main" val="1995152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5C4E43-D5C2-7EFD-DB3F-20F9BE148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56525-D027-CA0D-CB04-920C32E6B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en-US" sz="2000" i="1" dirty="0">
                <a:latin typeface="Neue Haas Grotesk Text Pro" panose="020B0504020202020204" pitchFamily="34" charset="77"/>
              </a:rPr>
              <a:t>Pseudomonas aeruginosa 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Gram negative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Non-spore forming 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Rod 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Versatile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Multidrug resistance -&gt; Challenging pathogen to treat</a:t>
            </a:r>
          </a:p>
          <a:p>
            <a:r>
              <a:rPr lang="en-US" sz="2000" dirty="0">
                <a:latin typeface="Neue Haas Grotesk Text Pro" panose="020B0504020202020204" pitchFamily="34" charset="77"/>
              </a:rPr>
              <a:t>Investigating multidrug resistance gene to determine 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Functional importance of resulting protein </a:t>
            </a:r>
          </a:p>
          <a:p>
            <a:pPr lvl="1"/>
            <a:r>
              <a:rPr lang="en-US" sz="2000" dirty="0">
                <a:latin typeface="Neue Haas Grotesk Text Pro" panose="020B0504020202020204" pitchFamily="34" charset="77"/>
              </a:rPr>
              <a:t>Evolutionary relationships between species </a:t>
            </a:r>
          </a:p>
        </p:txBody>
      </p:sp>
    </p:spTree>
    <p:extLst>
      <p:ext uri="{BB962C8B-B14F-4D97-AF65-F5344CB8AC3E}">
        <p14:creationId xmlns:p14="http://schemas.microsoft.com/office/powerpoint/2010/main" val="282778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-1500"/>
            <a:ext cx="12191998" cy="6858000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FC87AC-C919-4FE5-BAC3-39509E00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635" y="-1500"/>
            <a:ext cx="8119933" cy="6858001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0659F6-0853-468D-B1B2-44FDBE98B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272" y="-3000"/>
            <a:ext cx="12201265" cy="6859501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4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8536" y="0"/>
            <a:ext cx="11718098" cy="6858000"/>
          </a:xfrm>
          <a:prstGeom prst="rect">
            <a:avLst/>
          </a:prstGeom>
          <a:gradFill>
            <a:gsLst>
              <a:gs pos="19000">
                <a:srgbClr val="000000">
                  <a:alpha val="62000"/>
                </a:srgbClr>
              </a:gs>
              <a:gs pos="100000">
                <a:schemeClr val="accent1">
                  <a:lumMod val="75000"/>
                  <a:alpha val="44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BAE85F-9354-E7F2-6C2A-99ED04955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639" y="561203"/>
            <a:ext cx="9932691" cy="11659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Finding Data 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77ACDD7-882D-4B81-A213-84C82B96B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2888341"/>
            <a:ext cx="12203819" cy="396815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5D02ED6-BCD5-268D-E393-43E6E00D2467}"/>
              </a:ext>
            </a:extLst>
          </p:cNvPr>
          <p:cNvSpPr txBox="1">
            <a:spLocks/>
          </p:cNvSpPr>
          <p:nvPr/>
        </p:nvSpPr>
        <p:spPr>
          <a:xfrm>
            <a:off x="1129655" y="6348500"/>
            <a:ext cx="9932690" cy="508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Gene and amino acid sequence copied and pasted into separate .</a:t>
            </a:r>
            <a:r>
              <a:rPr lang="en-US" sz="2400" dirty="0" err="1">
                <a:solidFill>
                  <a:srgbClr val="FFFFFF"/>
                </a:solidFill>
                <a:latin typeface="Neue Haas Grotesk Text Pro" panose="020B0504020202020204" pitchFamily="34" charset="77"/>
              </a:rPr>
              <a:t>fas</a:t>
            </a:r>
            <a:r>
              <a:rPr lang="en-US" sz="24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 files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114DE33B-7F22-482A-8EB0-709B19257A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5439"/>
          <a:stretch/>
        </p:blipFill>
        <p:spPr>
          <a:xfrm>
            <a:off x="298207" y="1977294"/>
            <a:ext cx="5663079" cy="4006483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E0A06DA1-894A-E0AB-764F-43D12400E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8788" y="2856923"/>
            <a:ext cx="6043426" cy="232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142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67FA6-EFF5-708C-3503-2634F9952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Finding Close Relatives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98E06-AD2B-A59F-407F-63372717E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3109" y="6107436"/>
            <a:ext cx="5545776" cy="8736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kern="1200" dirty="0" err="1">
                <a:latin typeface="+mn-lt"/>
                <a:ea typeface="+mn-ea"/>
                <a:cs typeface="+mn-cs"/>
              </a:rPr>
              <a:t>BLASTn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 and </a:t>
            </a:r>
            <a:r>
              <a:rPr lang="en-US" sz="2000" kern="1200" dirty="0" err="1">
                <a:latin typeface="+mn-lt"/>
                <a:ea typeface="+mn-ea"/>
                <a:cs typeface="+mn-cs"/>
              </a:rPr>
              <a:t>BLASTp</a:t>
            </a:r>
            <a:r>
              <a:rPr lang="en-US" sz="2000" kern="1200" dirty="0">
                <a:latin typeface="+mn-lt"/>
                <a:ea typeface="+mn-ea"/>
                <a:cs typeface="+mn-cs"/>
              </a:rPr>
              <a:t> run excluding </a:t>
            </a:r>
            <a:r>
              <a:rPr lang="en-US" sz="2000" i="1" kern="1200" dirty="0">
                <a:latin typeface="+mn-lt"/>
                <a:ea typeface="+mn-ea"/>
                <a:cs typeface="+mn-cs"/>
              </a:rPr>
              <a:t>pseudomonas 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C95FE3A-7034-2F70-EE92-8488A957F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555" y="1739221"/>
            <a:ext cx="8520883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928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9F7511-06EE-C804-0520-8441D326E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Retrieving Sequences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614E3E-D163-624F-4513-7C74BDD81F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77"/>
          <a:stretch/>
        </p:blipFill>
        <p:spPr>
          <a:xfrm>
            <a:off x="2012771" y="3660599"/>
            <a:ext cx="5460266" cy="264478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80E3F52-BBBE-24DD-983C-23F4ED9FD51E}"/>
              </a:ext>
            </a:extLst>
          </p:cNvPr>
          <p:cNvSpPr txBox="1">
            <a:spLocks/>
          </p:cNvSpPr>
          <p:nvPr/>
        </p:nvSpPr>
        <p:spPr>
          <a:xfrm>
            <a:off x="2316130" y="2615979"/>
            <a:ext cx="7508537" cy="3107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2306" indent="-162306" defTabSz="649224">
              <a:spcBef>
                <a:spcPts val="710"/>
              </a:spcBef>
            </a:pPr>
            <a:r>
              <a:rPr lang="en-US" sz="1988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Top species from unique genera were selected </a:t>
            </a:r>
          </a:p>
          <a:p>
            <a:pPr marL="162306" indent="-162306" defTabSz="649224">
              <a:spcBef>
                <a:spcPts val="710"/>
              </a:spcBef>
            </a:pPr>
            <a:r>
              <a:rPr lang="en-US" sz="1988" kern="1200" dirty="0">
                <a:solidFill>
                  <a:schemeClr val="tx1"/>
                </a:solidFill>
                <a:latin typeface="Neue Haas Grotesk Text Pro" panose="020B0504020202020204" pitchFamily="34" charset="77"/>
              </a:rPr>
              <a:t>FASTA with nucleotide or amino acid species was restricted to range </a:t>
            </a:r>
            <a:endParaRPr lang="en-US" dirty="0">
              <a:latin typeface="Neue Haas Grotesk Text Pro" panose="020B0504020202020204" pitchFamily="34" charset="77"/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881621F-E298-0B70-5334-C6797732F4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45937" b="76241"/>
          <a:stretch/>
        </p:blipFill>
        <p:spPr>
          <a:xfrm>
            <a:off x="6491760" y="4982992"/>
            <a:ext cx="3711409" cy="1241961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chemeClr val="accent1"/>
            </a:solidFill>
            <a:miter lim="800000"/>
          </a:ln>
          <a:effectLst>
            <a:outerShdw blurRad="55000" dist="698500" dir="5400000" sx="1000" sy="1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4F70BFC2-AF97-3A65-E1C3-F1F70CC840F3}"/>
              </a:ext>
            </a:extLst>
          </p:cNvPr>
          <p:cNvCxnSpPr>
            <a:cxnSpLocks/>
          </p:cNvCxnSpPr>
          <p:nvPr/>
        </p:nvCxnSpPr>
        <p:spPr>
          <a:xfrm rot="16200000" flipV="1">
            <a:off x="6359008" y="4725629"/>
            <a:ext cx="1050344" cy="567756"/>
          </a:xfrm>
          <a:prstGeom prst="curvedConnector3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5384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63F0E7-F9ED-4451-9821-32BDD1A4B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Neue Haas Grotesk Text Pro" panose="020B0504020202020204" pitchFamily="34" charset="77"/>
              </a:rPr>
              <a:t>Preparing .</a:t>
            </a:r>
            <a:r>
              <a:rPr lang="en-US" sz="4000" dirty="0" err="1">
                <a:latin typeface="Neue Haas Grotesk Text Pro" panose="020B0504020202020204" pitchFamily="34" charset="77"/>
              </a:rPr>
              <a:t>fas</a:t>
            </a:r>
            <a:r>
              <a:rPr lang="en-US" sz="4000" dirty="0">
                <a:latin typeface="Neue Haas Grotesk Text Pro" panose="020B0504020202020204" pitchFamily="34" charset="77"/>
              </a:rPr>
              <a:t> files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60DBE-4F18-5744-7E56-7E1D5DABB1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>
                <a:latin typeface="Neue Haas Grotesk Text Pro" panose="020B0504020202020204" pitchFamily="34" charset="77"/>
              </a:rPr>
              <a:t>The nucleotide and protein .</a:t>
            </a:r>
            <a:r>
              <a:rPr lang="en-US" sz="2000" dirty="0" err="1">
                <a:latin typeface="Neue Haas Grotesk Text Pro" panose="020B0504020202020204" pitchFamily="34" charset="77"/>
              </a:rPr>
              <a:t>fas</a:t>
            </a:r>
            <a:r>
              <a:rPr lang="en-US" sz="2000" dirty="0">
                <a:latin typeface="Neue Haas Grotesk Text Pro" panose="020B0504020202020204" pitchFamily="34" charset="77"/>
              </a:rPr>
              <a:t> files were updated to include the top 3 species from each respective BLAST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A909C11-BAEB-E648-EB78-EC2835086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4545" y="502020"/>
            <a:ext cx="4092521" cy="599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003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9F7511-06EE-C804-0520-8441D326E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Neue Haas Grotesk Text Pro" panose="020B0504020202020204" pitchFamily="34" charset="77"/>
              </a:rPr>
              <a:t>Creating the Alignments</a:t>
            </a:r>
          </a:p>
        </p:txBody>
      </p:sp>
      <p:pic>
        <p:nvPicPr>
          <p:cNvPr id="12" name="Content Placeholder 11" descr="A diagram of a dna sequence&#10;&#10;Description automatically generated">
            <a:extLst>
              <a:ext uri="{FF2B5EF4-FFF2-40B4-BE49-F238E27FC236}">
                <a16:creationId xmlns:a16="http://schemas.microsoft.com/office/drawing/2014/main" id="{711FD323-999A-5BDB-F471-45B70D5C9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60855" y="2280677"/>
            <a:ext cx="4450232" cy="4351338"/>
          </a:xfr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7169699-EEF5-25C7-F315-68A9417404DA}"/>
              </a:ext>
            </a:extLst>
          </p:cNvPr>
          <p:cNvSpPr txBox="1">
            <a:spLocks/>
          </p:cNvSpPr>
          <p:nvPr/>
        </p:nvSpPr>
        <p:spPr>
          <a:xfrm>
            <a:off x="451563" y="2518294"/>
            <a:ext cx="63577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Neue Haas Grotesk Text Pro" panose="020B0504020202020204" pitchFamily="34" charset="77"/>
              </a:rPr>
              <a:t>Used T-Coffee Simple Multiple Sequence Aligner </a:t>
            </a:r>
          </a:p>
          <a:p>
            <a:pPr lvl="1"/>
            <a:r>
              <a:rPr lang="en-US" dirty="0">
                <a:latin typeface="Neue Haas Grotesk Text Pro" panose="020B0504020202020204" pitchFamily="34" charset="77"/>
              </a:rPr>
              <a:t>Input .</a:t>
            </a:r>
            <a:r>
              <a:rPr lang="en-US" dirty="0" err="1">
                <a:latin typeface="Neue Haas Grotesk Text Pro" panose="020B0504020202020204" pitchFamily="34" charset="77"/>
              </a:rPr>
              <a:t>fas</a:t>
            </a:r>
            <a:r>
              <a:rPr lang="en-US" dirty="0">
                <a:latin typeface="Neue Haas Grotesk Text Pro" panose="020B0504020202020204" pitchFamily="34" charset="77"/>
              </a:rPr>
              <a:t> files to align </a:t>
            </a:r>
            <a:r>
              <a:rPr lang="en-US" i="1" dirty="0">
                <a:latin typeface="Neue Haas Grotesk Text Pro" panose="020B0504020202020204" pitchFamily="34" charset="77"/>
              </a:rPr>
              <a:t>P. aeruginosa </a:t>
            </a:r>
            <a:r>
              <a:rPr lang="en-US" dirty="0">
                <a:latin typeface="Neue Haas Grotesk Text Pro" panose="020B0504020202020204" pitchFamily="34" charset="77"/>
              </a:rPr>
              <a:t>with closely related species </a:t>
            </a:r>
          </a:p>
          <a:p>
            <a:pPr lvl="1"/>
            <a:r>
              <a:rPr lang="en-US" dirty="0">
                <a:latin typeface="Neue Haas Grotesk Text Pro" panose="020B0504020202020204" pitchFamily="34" charset="77"/>
              </a:rPr>
              <a:t>Performed for DNA and Protein</a:t>
            </a:r>
          </a:p>
          <a:p>
            <a:pPr lvl="1"/>
            <a:r>
              <a:rPr lang="en-US" dirty="0">
                <a:latin typeface="Neue Haas Grotesk Text Pro" panose="020B0504020202020204" pitchFamily="34" charset="77"/>
              </a:rPr>
              <a:t>M-Coffee: Combines results between other aligners showing agreement </a:t>
            </a:r>
          </a:p>
        </p:txBody>
      </p:sp>
    </p:spTree>
    <p:extLst>
      <p:ext uri="{BB962C8B-B14F-4D97-AF65-F5344CB8AC3E}">
        <p14:creationId xmlns:p14="http://schemas.microsoft.com/office/powerpoint/2010/main" val="1727737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DA8FABE-39FE-07C9-113E-EBFB8732C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649" y="-17692"/>
            <a:ext cx="3681046" cy="687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A2F1C21C-2601-D7D0-3149-F2C56D425D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5086" y="17679"/>
            <a:ext cx="24479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792B7D4-C33F-BDFA-6EA4-C5D15A3112BC}"/>
              </a:ext>
            </a:extLst>
          </p:cNvPr>
          <p:cNvSpPr txBox="1">
            <a:spLocks/>
          </p:cNvSpPr>
          <p:nvPr/>
        </p:nvSpPr>
        <p:spPr>
          <a:xfrm>
            <a:off x="458372" y="5294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Neue Haas Grotesk Text Pro" panose="020B0504020202020204" pitchFamily="34" charset="77"/>
              </a:rPr>
              <a:t>T-Coffee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73C3008-3184-1D35-021D-8D07B2F30E2C}"/>
              </a:ext>
            </a:extLst>
          </p:cNvPr>
          <p:cNvSpPr txBox="1">
            <a:spLocks/>
          </p:cNvSpPr>
          <p:nvPr/>
        </p:nvSpPr>
        <p:spPr>
          <a:xfrm>
            <a:off x="457200" y="1855011"/>
            <a:ext cx="49311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Neue Haas Grotesk Text Pro" panose="020B0504020202020204" pitchFamily="34" charset="77"/>
              </a:rPr>
              <a:t>Color coding indicates level of agreement between aligners </a:t>
            </a:r>
          </a:p>
          <a:p>
            <a:r>
              <a:rPr lang="en-US" dirty="0">
                <a:latin typeface="Neue Haas Grotesk Text Pro" panose="020B0504020202020204" pitchFamily="34" charset="77"/>
              </a:rPr>
              <a:t>Score tells us consistency across each aligner from 1-100</a:t>
            </a:r>
          </a:p>
          <a:p>
            <a:pPr lvl="1"/>
            <a:r>
              <a:rPr lang="en-US" dirty="0">
                <a:latin typeface="Neue Haas Grotesk Text Pro" panose="020B0504020202020204" pitchFamily="34" charset="77"/>
              </a:rPr>
              <a:t>&lt;50 = unreliable</a:t>
            </a:r>
          </a:p>
          <a:p>
            <a:r>
              <a:rPr lang="en-US" dirty="0">
                <a:latin typeface="Neue Haas Grotesk Text Pro" panose="020B0504020202020204" pitchFamily="34" charset="77"/>
              </a:rPr>
              <a:t>Normal for DNA to appear more distantly related</a:t>
            </a:r>
          </a:p>
        </p:txBody>
      </p:sp>
    </p:spTree>
    <p:extLst>
      <p:ext uri="{BB962C8B-B14F-4D97-AF65-F5344CB8AC3E}">
        <p14:creationId xmlns:p14="http://schemas.microsoft.com/office/powerpoint/2010/main" val="3933951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DA8FABE-39FE-07C9-113E-EBFB8732C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640" y="-15218"/>
            <a:ext cx="3681046" cy="687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792B7D4-C33F-BDFA-6EA4-C5D15A3112BC}"/>
              </a:ext>
            </a:extLst>
          </p:cNvPr>
          <p:cNvSpPr txBox="1">
            <a:spLocks/>
          </p:cNvSpPr>
          <p:nvPr/>
        </p:nvSpPr>
        <p:spPr>
          <a:xfrm>
            <a:off x="458372" y="5294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Neue Haas Grotesk Text Pro" panose="020B0504020202020204" pitchFamily="34" charset="77"/>
              </a:rPr>
              <a:t>T-Coffee Alignments 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7DE8743-8E22-8BBF-09D8-2B4FE2AD8780}"/>
              </a:ext>
            </a:extLst>
          </p:cNvPr>
          <p:cNvSpPr txBox="1">
            <a:spLocks/>
          </p:cNvSpPr>
          <p:nvPr/>
        </p:nvSpPr>
        <p:spPr>
          <a:xfrm>
            <a:off x="644334" y="1531711"/>
            <a:ext cx="49311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Neue Haas Grotesk Text Pro" panose="020B0504020202020204" pitchFamily="34" charset="77"/>
              </a:rPr>
              <a:t>Low level of agreement for DNA alignment </a:t>
            </a:r>
          </a:p>
          <a:p>
            <a:pPr lvl="1"/>
            <a:r>
              <a:rPr lang="en-US" dirty="0">
                <a:latin typeface="Neue Haas Grotesk Text Pro" panose="020B0504020202020204" pitchFamily="34" charset="77"/>
              </a:rPr>
              <a:t>All results scored &lt; 50 </a:t>
            </a:r>
          </a:p>
          <a:p>
            <a:r>
              <a:rPr lang="en-US" dirty="0">
                <a:latin typeface="Neue Haas Grotesk Text Pro" panose="020B0504020202020204" pitchFamily="34" charset="77"/>
              </a:rPr>
              <a:t>Different DNA sequences may encode same protein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295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9414</TotalTime>
  <Words>738</Words>
  <Application>Microsoft Macintosh PowerPoint</Application>
  <PresentationFormat>Widescreen</PresentationFormat>
  <Paragraphs>91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Aptos</vt:lpstr>
      <vt:lpstr>Aptos Display</vt:lpstr>
      <vt:lpstr>Arial</vt:lpstr>
      <vt:lpstr>Courier New</vt:lpstr>
      <vt:lpstr>Neue Haas Grotesk Text Pro</vt:lpstr>
      <vt:lpstr>Office Theme</vt:lpstr>
      <vt:lpstr>Multiple Sequence Alignment of the mexB gene in Pseudomonas aeruginosa</vt:lpstr>
      <vt:lpstr>Introduction </vt:lpstr>
      <vt:lpstr>Finding Data  </vt:lpstr>
      <vt:lpstr>Finding Close Relatives </vt:lpstr>
      <vt:lpstr>Retrieving Sequences</vt:lpstr>
      <vt:lpstr>Preparing .fas files </vt:lpstr>
      <vt:lpstr>Creating the Alignments</vt:lpstr>
      <vt:lpstr>PowerPoint Presentation</vt:lpstr>
      <vt:lpstr>PowerPoint Presentation</vt:lpstr>
      <vt:lpstr>PowerPoint Presentation</vt:lpstr>
      <vt:lpstr>Visualizing Protein Results </vt:lpstr>
      <vt:lpstr>Creating .mas </vt:lpstr>
      <vt:lpstr>Pairwise Distances</vt:lpstr>
      <vt:lpstr>Minimum Evolution Tree: Bootstrap 500</vt:lpstr>
      <vt:lpstr>Neighbor Joining Tree: Bootstrap = 500</vt:lpstr>
      <vt:lpstr>Maximum Likelihood Tree: Bootstrap = 500</vt:lpstr>
      <vt:lpstr>PowerPoint Presentation</vt:lpstr>
      <vt:lpstr>Results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Multiple Sequence Alignment of the mexB gene in Pseudomonas aeruginosa</dc:title>
  <dc:creator>Ally Watkins</dc:creator>
  <cp:lastModifiedBy>Ally Watkins</cp:lastModifiedBy>
  <cp:revision>1</cp:revision>
  <dcterms:created xsi:type="dcterms:W3CDTF">2024-05-16T17:03:38Z</dcterms:created>
  <dcterms:modified xsi:type="dcterms:W3CDTF">2024-05-23T05:58:34Z</dcterms:modified>
</cp:coreProperties>
</file>

<file path=docProps/thumbnail.jpeg>
</file>